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800" dirty="0" smtClean="0"/>
              <a:t>School Trips</a:t>
            </a:r>
            <a:endParaRPr lang="en-GB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Barleyhurst Park Primary School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42896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1817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Costing: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4604448"/>
          </a:xfrm>
        </p:spPr>
        <p:txBody>
          <a:bodyPr/>
          <a:lstStyle/>
          <a:p>
            <a:r>
              <a:rPr lang="en-GB" sz="2800" dirty="0" smtClean="0"/>
              <a:t>Budget completed by the office and Mrs. Smith.</a:t>
            </a:r>
          </a:p>
          <a:p>
            <a:r>
              <a:rPr lang="en-GB" sz="2800" dirty="0" smtClean="0"/>
              <a:t>Voluntary contribution from parents.</a:t>
            </a:r>
          </a:p>
          <a:p>
            <a:r>
              <a:rPr lang="en-GB" sz="2800" dirty="0" smtClean="0"/>
              <a:t>Subsidised by school.  </a:t>
            </a:r>
          </a:p>
          <a:p>
            <a:r>
              <a:rPr lang="en-GB" sz="2800" dirty="0" smtClean="0"/>
              <a:t>Pupil Premium children 50% paid by school automatically.</a:t>
            </a:r>
          </a:p>
          <a:p>
            <a:r>
              <a:rPr lang="en-GB" sz="2800" dirty="0" smtClean="0"/>
              <a:t>Mini bus used for local trips and visits.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2801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1817"/>
          </a:xfrm>
        </p:spPr>
        <p:txBody>
          <a:bodyPr/>
          <a:lstStyle/>
          <a:p>
            <a:r>
              <a:rPr lang="en-GB" dirty="0" smtClean="0"/>
              <a:t>After the Trip: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7727"/>
            <a:ext cx="8596668" cy="4643636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Evaluation on Evolve</a:t>
            </a:r>
          </a:p>
          <a:p>
            <a:r>
              <a:rPr lang="en-GB" sz="2800" dirty="0" smtClean="0"/>
              <a:t>A written piece of work completed in Big Write. (Topic Trips)</a:t>
            </a:r>
          </a:p>
          <a:p>
            <a:r>
              <a:rPr lang="en-GB" sz="2800" dirty="0" smtClean="0"/>
              <a:t>Topic activities inspired by the trip.</a:t>
            </a:r>
          </a:p>
          <a:p>
            <a:r>
              <a:rPr lang="en-GB" sz="2800" dirty="0" smtClean="0"/>
              <a:t>Any sporting achievements celebrating in our Star of the Week assemblies.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7640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>
            <a:normAutofit/>
          </a:bodyPr>
          <a:lstStyle/>
          <a:p>
            <a:r>
              <a:rPr lang="en-GB" sz="4400" dirty="0" smtClean="0"/>
              <a:t>Aims: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0605"/>
            <a:ext cx="8596668" cy="4460757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Provide our pupils with a wealth of experiences.</a:t>
            </a:r>
          </a:p>
          <a:p>
            <a:r>
              <a:rPr lang="en-GB" sz="2800" dirty="0" smtClean="0"/>
              <a:t>Allow for opportunities to explore all areas of the curriculum in a stimulating and hands on way.</a:t>
            </a:r>
          </a:p>
          <a:p>
            <a:r>
              <a:rPr lang="en-GB" sz="2800" dirty="0" smtClean="0"/>
              <a:t>Create links between our topics and writing.</a:t>
            </a:r>
          </a:p>
          <a:p>
            <a:r>
              <a:rPr lang="en-GB" sz="2800" dirty="0" smtClean="0"/>
              <a:t>Take part in sporting events and competitions.</a:t>
            </a:r>
          </a:p>
          <a:p>
            <a:r>
              <a:rPr lang="en-GB" sz="2800" dirty="0" smtClean="0"/>
              <a:t>Utilize outdoor learning.</a:t>
            </a:r>
          </a:p>
          <a:p>
            <a:r>
              <a:rPr lang="en-GB" sz="2800" dirty="0" smtClean="0"/>
              <a:t>Build relationships within the local environment.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5655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3" y="609599"/>
            <a:ext cx="9836331" cy="814251"/>
          </a:xfrm>
        </p:spPr>
        <p:txBody>
          <a:bodyPr>
            <a:normAutofit/>
          </a:bodyPr>
          <a:lstStyle/>
          <a:p>
            <a:r>
              <a:rPr lang="en-GB" sz="3400" dirty="0" smtClean="0"/>
              <a:t>Where trips link to our Curriculum Statement: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23851"/>
            <a:ext cx="9394129" cy="4617512"/>
          </a:xfrm>
        </p:spPr>
        <p:txBody>
          <a:bodyPr>
            <a:noAutofit/>
          </a:bodyPr>
          <a:lstStyle/>
          <a:p>
            <a:r>
              <a:rPr lang="en-US" sz="2200" dirty="0" smtClean="0"/>
              <a:t>See </a:t>
            </a:r>
            <a:r>
              <a:rPr lang="en-US" sz="2200" dirty="0"/>
              <a:t>clear links between different aspects of their </a:t>
            </a:r>
            <a:r>
              <a:rPr lang="en-US" sz="2200" dirty="0" smtClean="0"/>
              <a:t>learning.</a:t>
            </a:r>
          </a:p>
          <a:p>
            <a:r>
              <a:rPr lang="en-US" sz="2200" dirty="0" smtClean="0"/>
              <a:t>Explore </a:t>
            </a:r>
            <a:r>
              <a:rPr lang="en-US" sz="2200" dirty="0"/>
              <a:t>the breadth and depth of the national </a:t>
            </a:r>
            <a:r>
              <a:rPr lang="en-US" sz="2200" dirty="0" smtClean="0"/>
              <a:t>curriculum.</a:t>
            </a:r>
          </a:p>
          <a:p>
            <a:r>
              <a:rPr lang="en-US" sz="2200" dirty="0" smtClean="0"/>
              <a:t>Develop </a:t>
            </a:r>
            <a:r>
              <a:rPr lang="en-US" sz="2200" dirty="0"/>
              <a:t>new skills through a variety of interesting </a:t>
            </a:r>
            <a:r>
              <a:rPr lang="en-US" sz="2200" dirty="0" smtClean="0"/>
              <a:t>contexts.</a:t>
            </a:r>
          </a:p>
          <a:p>
            <a:r>
              <a:rPr lang="en-US" sz="2200" dirty="0" smtClean="0"/>
              <a:t>Make </a:t>
            </a:r>
            <a:r>
              <a:rPr lang="en-US" sz="2200" dirty="0"/>
              <a:t>a positive contribution to the school and local </a:t>
            </a:r>
            <a:r>
              <a:rPr lang="en-US" sz="2200" dirty="0" smtClean="0"/>
              <a:t>community.</a:t>
            </a:r>
          </a:p>
          <a:p>
            <a:r>
              <a:rPr lang="en-US" sz="2200" dirty="0" smtClean="0"/>
              <a:t>Offer </a:t>
            </a:r>
            <a:r>
              <a:rPr lang="en-US" sz="2200" dirty="0"/>
              <a:t>all children a memorable experience at the start of every </a:t>
            </a:r>
            <a:r>
              <a:rPr lang="en-US" sz="2200" dirty="0" smtClean="0"/>
              <a:t>topic.</a:t>
            </a:r>
          </a:p>
          <a:p>
            <a:r>
              <a:rPr lang="en-US" sz="2200" dirty="0" smtClean="0"/>
              <a:t>Excite, promote </a:t>
            </a:r>
            <a:r>
              <a:rPr lang="en-US" sz="2200" dirty="0"/>
              <a:t>and </a:t>
            </a:r>
            <a:r>
              <a:rPr lang="en-US" sz="2200" dirty="0" smtClean="0"/>
              <a:t>sustain </a:t>
            </a:r>
            <a:r>
              <a:rPr lang="en-US" sz="2200" dirty="0"/>
              <a:t>children’s </a:t>
            </a:r>
            <a:r>
              <a:rPr lang="en-US" sz="2200" dirty="0" smtClean="0"/>
              <a:t>interest.</a:t>
            </a:r>
          </a:p>
          <a:p>
            <a:r>
              <a:rPr lang="en-US" sz="2200" dirty="0" smtClean="0"/>
              <a:t>Use </a:t>
            </a:r>
            <a:r>
              <a:rPr lang="en-US" sz="2200" dirty="0"/>
              <a:t>quality resources in and out of the </a:t>
            </a:r>
            <a:r>
              <a:rPr lang="en-US" sz="2200" dirty="0" smtClean="0"/>
              <a:t>classroom.</a:t>
            </a:r>
          </a:p>
          <a:p>
            <a:r>
              <a:rPr lang="en-US" sz="2200" dirty="0" smtClean="0"/>
              <a:t>Offer </a:t>
            </a:r>
            <a:r>
              <a:rPr lang="en-US" sz="2200" dirty="0"/>
              <a:t>opportunities for children to learn </a:t>
            </a:r>
            <a:r>
              <a:rPr lang="en-US" sz="2200" dirty="0" smtClean="0"/>
              <a:t>outdoors.</a:t>
            </a:r>
          </a:p>
          <a:p>
            <a:r>
              <a:rPr lang="en-US" sz="2200" dirty="0" smtClean="0"/>
              <a:t>Provide </a:t>
            </a:r>
            <a:r>
              <a:rPr lang="en-US" sz="2200" dirty="0"/>
              <a:t>on and off-site subject or topic related </a:t>
            </a:r>
            <a:r>
              <a:rPr lang="en-US" sz="2200" dirty="0" smtClean="0"/>
              <a:t>activities.</a:t>
            </a:r>
          </a:p>
          <a:p>
            <a:r>
              <a:rPr lang="en-US" sz="2200" dirty="0" smtClean="0"/>
              <a:t>Hold </a:t>
            </a:r>
            <a:r>
              <a:rPr lang="en-US" sz="2200" dirty="0"/>
              <a:t>specialist curriculum days or </a:t>
            </a:r>
            <a:r>
              <a:rPr lang="en-US" sz="2200" dirty="0" smtClean="0"/>
              <a:t>weeks.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38594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6" y="718457"/>
            <a:ext cx="8464105" cy="5322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Adrian Clarke, </a:t>
            </a:r>
            <a:r>
              <a:rPr lang="en-US" sz="3200" dirty="0" smtClean="0"/>
              <a:t>Outdoor Education Advisor’s Panel </a:t>
            </a:r>
            <a:r>
              <a:rPr lang="en-US" sz="3200" dirty="0"/>
              <a:t>National Chair, </a:t>
            </a:r>
            <a:r>
              <a:rPr lang="en-US" sz="3200" dirty="0" smtClean="0"/>
              <a:t>2018: </a:t>
            </a:r>
          </a:p>
          <a:p>
            <a:pPr marL="0" indent="0">
              <a:buNone/>
            </a:pPr>
            <a:r>
              <a:rPr lang="en-US" sz="3200" dirty="0" smtClean="0"/>
              <a:t>“</a:t>
            </a:r>
            <a:r>
              <a:rPr lang="en-US" sz="3200" dirty="0"/>
              <a:t>We believe that every child in every school should have access to a comprehensive programme of high quality outdoor learning, educational visits and adventurous activities as an integral part of a compelling school curriculum”.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9280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27017"/>
            <a:ext cx="9472506" cy="54143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US" sz="2800" dirty="0" smtClean="0"/>
              <a:t>Learning Outside the Classroom Manifesto, 2006:</a:t>
            </a:r>
          </a:p>
          <a:p>
            <a:pPr marL="0" indent="0">
              <a:buNone/>
            </a:pPr>
            <a:r>
              <a:rPr lang="en-US" sz="2800" dirty="0" smtClean="0"/>
              <a:t>There </a:t>
            </a:r>
            <a:r>
              <a:rPr lang="en-US" sz="2800" dirty="0"/>
              <a:t>is strong evidence that good quality learning outside the classroom adds much value to classroom learning. It can lead to a deeper understanding of the concepts that span traditional subject boundaries and which are frequently difficult to teach effectively using classroom methods alone.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It provides a context for learning in many areas: general and subject based knowledge; thinking and problem-solving skills; life skills such as co-operation and interpersonal communication.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5683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27017"/>
            <a:ext cx="8936930" cy="5414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Ofsted:</a:t>
            </a:r>
            <a:endParaRPr lang="en-US" sz="2800" dirty="0"/>
          </a:p>
          <a:p>
            <a:r>
              <a:rPr lang="en-US" sz="2800" dirty="0"/>
              <a:t>Well-planned out-of-classroom activities, which include trips, not only enhance pupils’ learning, but can also re-engage those who are hard to motivate. </a:t>
            </a:r>
          </a:p>
          <a:p>
            <a:r>
              <a:rPr lang="en-US" sz="2800" dirty="0"/>
              <a:t>Learning outside the classroom contributes significantly to raising standards and improving pupils’ personal, social and emotional development. </a:t>
            </a:r>
          </a:p>
          <a:p>
            <a:r>
              <a:rPr lang="en-US" sz="2800" dirty="0" smtClean="0"/>
              <a:t>This is </a:t>
            </a:r>
            <a:r>
              <a:rPr lang="en-US" sz="2800" dirty="0"/>
              <a:t>most successful when it was an integral element of long-term curriculum planning and closely linked to classroom activities.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5302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How do we do it?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71600"/>
            <a:ext cx="9093684" cy="4937760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3 Topics per class: One per term. Each Topic planned using Curriculum Maestro.</a:t>
            </a:r>
          </a:p>
          <a:p>
            <a:r>
              <a:rPr lang="en-GB" sz="2600" dirty="0" smtClean="0"/>
              <a:t>3 main trips planned at the start of each year for the 7 classes.</a:t>
            </a:r>
          </a:p>
          <a:p>
            <a:r>
              <a:rPr lang="en-GB" sz="2600" dirty="0" smtClean="0"/>
              <a:t>3 Specialist Weeks. Planned at the start of the first half term. Trips organised at the beginning of those terms if required.</a:t>
            </a:r>
          </a:p>
          <a:p>
            <a:r>
              <a:rPr lang="en-GB" sz="2600" dirty="0" smtClean="0"/>
              <a:t>Sports/Competitions/Meets organised at the start of the year with the PE co-ordinator. Additional events added at the start of each half term if needed (Such as rescheduled events). </a:t>
            </a:r>
          </a:p>
          <a:p>
            <a:r>
              <a:rPr lang="en-GB" sz="2600" dirty="0" smtClean="0"/>
              <a:t>Swimming also liaised with PE co-ordinator each term.</a:t>
            </a:r>
          </a:p>
          <a:p>
            <a:r>
              <a:rPr lang="en-GB" sz="2600" dirty="0" smtClean="0"/>
              <a:t>Additional trips/visits can be planned with staff, if required.</a:t>
            </a:r>
          </a:p>
          <a:p>
            <a:r>
              <a:rPr lang="en-GB" sz="2600" dirty="0" smtClean="0"/>
              <a:t>Any new trips, visited by a member of staff beforehand.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79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5280"/>
            <a:ext cx="8596668" cy="827314"/>
          </a:xfrm>
        </p:spPr>
        <p:txBody>
          <a:bodyPr>
            <a:normAutofit/>
          </a:bodyPr>
          <a:lstStyle/>
          <a:p>
            <a:r>
              <a:rPr lang="en-GB" sz="4000" dirty="0" smtClean="0"/>
              <a:t>Evolve: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62595"/>
            <a:ext cx="8910803" cy="4878768"/>
          </a:xfrm>
        </p:spPr>
        <p:txBody>
          <a:bodyPr>
            <a:noAutofit/>
          </a:bodyPr>
          <a:lstStyle/>
          <a:p>
            <a:r>
              <a:rPr lang="en-GB" sz="2000" dirty="0" smtClean="0"/>
              <a:t>The office books all trips planned and handles travel/packed lunches/permission slips/money.</a:t>
            </a:r>
          </a:p>
          <a:p>
            <a:r>
              <a:rPr lang="en-GB" sz="2000" dirty="0" smtClean="0"/>
              <a:t>EVC (A.Vaughan) checks permission slips the day before each trip.</a:t>
            </a:r>
          </a:p>
          <a:p>
            <a:r>
              <a:rPr lang="en-GB" sz="2000" dirty="0" smtClean="0"/>
              <a:t>Risk assessments and documentation completed by EVC and uploaded to Evolve.</a:t>
            </a:r>
          </a:p>
          <a:p>
            <a:r>
              <a:rPr lang="en-GB" sz="2000" dirty="0" smtClean="0"/>
              <a:t>Mrs. Smith checks visits form created by EVC and grants permission to proceed or highlights a concern/issue which needs to be addressed before continuing. </a:t>
            </a:r>
          </a:p>
          <a:p>
            <a:r>
              <a:rPr lang="en-GB" sz="2000" dirty="0" smtClean="0"/>
              <a:t>Once Evolve has been completed, all documentation is printed off and handed to the Trip Lead. </a:t>
            </a:r>
          </a:p>
          <a:p>
            <a:r>
              <a:rPr lang="en-GB" sz="2000" dirty="0" smtClean="0"/>
              <a:t>The Trip Lead is always the most experienced teacher going on the trip.</a:t>
            </a:r>
          </a:p>
          <a:p>
            <a:r>
              <a:rPr lang="en-GB" sz="2000" dirty="0" smtClean="0"/>
              <a:t>The Trip Lead will photocopy any relevant information for other members of staff and go over Health and Safety procedures with all adults supporting.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25331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Ratios: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63041"/>
            <a:ext cx="8936929" cy="4578322"/>
          </a:xfrm>
        </p:spPr>
        <p:txBody>
          <a:bodyPr/>
          <a:lstStyle/>
          <a:p>
            <a:r>
              <a:rPr lang="en-GB" sz="2400" dirty="0" smtClean="0"/>
              <a:t>Foundation Stage = 1:5</a:t>
            </a:r>
          </a:p>
          <a:p>
            <a:r>
              <a:rPr lang="en-GB" sz="2400" dirty="0" smtClean="0"/>
              <a:t>Year 1 and 2 = 1:6</a:t>
            </a:r>
          </a:p>
          <a:p>
            <a:r>
              <a:rPr lang="en-GB" sz="2400" dirty="0" smtClean="0"/>
              <a:t>Year 3 and 4 = 1:8</a:t>
            </a:r>
          </a:p>
          <a:p>
            <a:r>
              <a:rPr lang="en-GB" sz="2400" dirty="0" smtClean="0"/>
              <a:t>Year 5 and 6 = 1:10</a:t>
            </a:r>
            <a:endParaRPr lang="en-GB" sz="2400" dirty="0"/>
          </a:p>
          <a:p>
            <a:r>
              <a:rPr lang="en-GB" sz="2400" dirty="0" smtClean="0"/>
              <a:t>1:1 for EHC (Education, Health and Care Plan) pupils and special circumstances (broken leg etc.)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sz="2400" dirty="0" smtClean="0"/>
              <a:t>Where possible, we like to use members of staff. When extra volunteers are required, we will ask parents who have a good relationship with the school.</a:t>
            </a:r>
          </a:p>
        </p:txBody>
      </p:sp>
    </p:spTree>
    <p:extLst>
      <p:ext uri="{BB962C8B-B14F-4D97-AF65-F5344CB8AC3E}">
        <p14:creationId xmlns:p14="http://schemas.microsoft.com/office/powerpoint/2010/main" val="26616525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2E7A70372D8D418B48B4EE5E69D0DF" ma:contentTypeVersion="10" ma:contentTypeDescription="Create a new document." ma:contentTypeScope="" ma:versionID="b07a6f708940c428d651e7f155f3cb02">
  <xsd:schema xmlns:xsd="http://www.w3.org/2001/XMLSchema" xmlns:xs="http://www.w3.org/2001/XMLSchema" xmlns:p="http://schemas.microsoft.com/office/2006/metadata/properties" xmlns:ns2="a8e2dde3-f8e3-41e4-bb3d-c506be22bddd" targetNamespace="http://schemas.microsoft.com/office/2006/metadata/properties" ma:root="true" ma:fieldsID="a2e8c494bccc96ae3a585e2cc9207b96" ns2:_="">
    <xsd:import namespace="a8e2dde3-f8e3-41e4-bb3d-c506be22bd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e2dde3-f8e3-41e4-bb3d-c506be22b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5899DE-561A-4538-ABA7-A63E48454BAB}"/>
</file>

<file path=customXml/itemProps2.xml><?xml version="1.0" encoding="utf-8"?>
<ds:datastoreItem xmlns:ds="http://schemas.openxmlformats.org/officeDocument/2006/customXml" ds:itemID="{FA3D5107-36C0-4564-A376-712C18E8EF9F}"/>
</file>

<file path=customXml/itemProps3.xml><?xml version="1.0" encoding="utf-8"?>
<ds:datastoreItem xmlns:ds="http://schemas.openxmlformats.org/officeDocument/2006/customXml" ds:itemID="{3F1D4424-03A1-4520-A08A-CEFEF3C46942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1593</TotalTime>
  <Words>749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School Trips</vt:lpstr>
      <vt:lpstr>Aims:</vt:lpstr>
      <vt:lpstr>Where trips link to our Curriculum Statement:</vt:lpstr>
      <vt:lpstr>PowerPoint Presentation</vt:lpstr>
      <vt:lpstr>PowerPoint Presentation</vt:lpstr>
      <vt:lpstr>PowerPoint Presentation</vt:lpstr>
      <vt:lpstr>How do we do it?</vt:lpstr>
      <vt:lpstr>Evolve:</vt:lpstr>
      <vt:lpstr>Ratios:</vt:lpstr>
      <vt:lpstr>Costing:</vt:lpstr>
      <vt:lpstr>After the Trip: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Trips</dc:title>
  <dc:creator>Amy Vaughan</dc:creator>
  <cp:lastModifiedBy>Amy Vaughan</cp:lastModifiedBy>
  <cp:revision>12</cp:revision>
  <dcterms:created xsi:type="dcterms:W3CDTF">2020-02-11T08:58:35Z</dcterms:created>
  <dcterms:modified xsi:type="dcterms:W3CDTF">2021-05-05T15:16:06Z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0x010100BC2E7A70372D8D418B48B4EE5E69D0DF</vt:lpwstr>
  </property>
</Properties>
</file>